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nton" charset="1" panose="00000500000000000000"/>
      <p:regular r:id="rId26"/>
    </p:embeddedFont>
    <p:embeddedFont>
      <p:font typeface="Poppins" charset="1" panose="00000500000000000000"/>
      <p:regular r:id="rId27"/>
    </p:embeddedFont>
    <p:embeddedFont>
      <p:font typeface="Poppins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7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3938" y="4002479"/>
            <a:ext cx="11277162" cy="112771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931365" y="-199598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920291" y="2555050"/>
            <a:ext cx="3609015" cy="1975116"/>
          </a:xfrm>
          <a:custGeom>
            <a:avLst/>
            <a:gdLst/>
            <a:ahLst/>
            <a:cxnLst/>
            <a:rect r="r" b="b" t="t" l="l"/>
            <a:pathLst>
              <a:path h="1975116" w="3609015">
                <a:moveTo>
                  <a:pt x="0" y="0"/>
                </a:moveTo>
                <a:lnTo>
                  <a:pt x="3609015" y="0"/>
                </a:lnTo>
                <a:lnTo>
                  <a:pt x="3609015" y="1975116"/>
                </a:lnTo>
                <a:lnTo>
                  <a:pt x="0" y="197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49738" y="7999921"/>
            <a:ext cx="8309562" cy="1641138"/>
          </a:xfrm>
          <a:custGeom>
            <a:avLst/>
            <a:gdLst/>
            <a:ahLst/>
            <a:cxnLst/>
            <a:rect r="r" b="b" t="t" l="l"/>
            <a:pathLst>
              <a:path h="1641138" w="8309562">
                <a:moveTo>
                  <a:pt x="0" y="0"/>
                </a:moveTo>
                <a:lnTo>
                  <a:pt x="8309562" y="0"/>
                </a:lnTo>
                <a:lnTo>
                  <a:pt x="8309562" y="1641139"/>
                </a:lnTo>
                <a:lnTo>
                  <a:pt x="0" y="1641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43208">
            <a:off x="8851940" y="2808763"/>
            <a:ext cx="9257949" cy="5878797"/>
          </a:xfrm>
          <a:custGeom>
            <a:avLst/>
            <a:gdLst/>
            <a:ahLst/>
            <a:cxnLst/>
            <a:rect r="r" b="b" t="t" l="l"/>
            <a:pathLst>
              <a:path h="5878797" w="9257949">
                <a:moveTo>
                  <a:pt x="0" y="0"/>
                </a:moveTo>
                <a:lnTo>
                  <a:pt x="9257948" y="0"/>
                </a:lnTo>
                <a:lnTo>
                  <a:pt x="9257948" y="5878797"/>
                </a:lnTo>
                <a:lnTo>
                  <a:pt x="0" y="5878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32519" y="338697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4735" y="2273184"/>
            <a:ext cx="8913365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99"/>
              </a:lnSpc>
            </a:pPr>
            <a:r>
              <a:rPr lang="en-US" sz="6999" spc="51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</a:t>
            </a:r>
            <a:r>
              <a:rPr lang="en-US" sz="6999" spc="51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6999" spc="51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SALES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38360" y="928189"/>
            <a:ext cx="223938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4735" y="4873509"/>
            <a:ext cx="6459616" cy="17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2705" spc="7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DATA-DRIVEN INSIGHTS &amp; BUSINESS INTELLIGENCE USING </a:t>
            </a:r>
            <a:r>
              <a:rPr lang="en-US" b="true" sz="2705" spc="7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SQL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275355" y="902740"/>
            <a:ext cx="6226825" cy="856217"/>
            <a:chOff x="0" y="0"/>
            <a:chExt cx="8302433" cy="114162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302433" cy="1141623"/>
              <a:chOff x="0" y="0"/>
              <a:chExt cx="1639987" cy="2255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639987" cy="225506"/>
              </a:xfrm>
              <a:custGeom>
                <a:avLst/>
                <a:gdLst/>
                <a:ahLst/>
                <a:cxnLst/>
                <a:rect r="r" b="b" t="t" l="l"/>
                <a:pathLst>
                  <a:path h="225506" w="1639987">
                    <a:moveTo>
                      <a:pt x="112753" y="0"/>
                    </a:moveTo>
                    <a:lnTo>
                      <a:pt x="1527234" y="0"/>
                    </a:lnTo>
                    <a:cubicBezTo>
                      <a:pt x="1589505" y="0"/>
                      <a:pt x="1639987" y="50481"/>
                      <a:pt x="1639987" y="112753"/>
                    </a:cubicBezTo>
                    <a:lnTo>
                      <a:pt x="1639987" y="112753"/>
                    </a:lnTo>
                    <a:cubicBezTo>
                      <a:pt x="1639987" y="175025"/>
                      <a:pt x="1589505" y="225506"/>
                      <a:pt x="1527234" y="225506"/>
                    </a:cubicBezTo>
                    <a:lnTo>
                      <a:pt x="112753" y="225506"/>
                    </a:lnTo>
                    <a:cubicBezTo>
                      <a:pt x="50481" y="225506"/>
                      <a:pt x="0" y="175025"/>
                      <a:pt x="0" y="112753"/>
                    </a:cubicBezTo>
                    <a:lnTo>
                      <a:pt x="0" y="112753"/>
                    </a:lnTo>
                    <a:cubicBezTo>
                      <a:pt x="0" y="50481"/>
                      <a:pt x="50481" y="0"/>
                      <a:pt x="112753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1639987" cy="282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99164" y="145833"/>
              <a:ext cx="2782946" cy="849956"/>
              <a:chOff x="0" y="0"/>
              <a:chExt cx="549718" cy="16789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49718" cy="167893"/>
              </a:xfrm>
              <a:custGeom>
                <a:avLst/>
                <a:gdLst/>
                <a:ahLst/>
                <a:cxnLst/>
                <a:rect r="r" b="b" t="t" l="l"/>
                <a:pathLst>
                  <a:path h="167893" w="549718">
                    <a:moveTo>
                      <a:pt x="83946" y="0"/>
                    </a:moveTo>
                    <a:lnTo>
                      <a:pt x="465771" y="0"/>
                    </a:lnTo>
                    <a:cubicBezTo>
                      <a:pt x="512134" y="0"/>
                      <a:pt x="549718" y="37584"/>
                      <a:pt x="549718" y="83946"/>
                    </a:cubicBezTo>
                    <a:lnTo>
                      <a:pt x="549718" y="83946"/>
                    </a:lnTo>
                    <a:cubicBezTo>
                      <a:pt x="549718" y="130309"/>
                      <a:pt x="512134" y="167893"/>
                      <a:pt x="465771" y="167893"/>
                    </a:cubicBezTo>
                    <a:lnTo>
                      <a:pt x="83946" y="167893"/>
                    </a:lnTo>
                    <a:cubicBezTo>
                      <a:pt x="37584" y="167893"/>
                      <a:pt x="0" y="130309"/>
                      <a:pt x="0" y="83946"/>
                    </a:cubicBezTo>
                    <a:lnTo>
                      <a:pt x="0" y="83946"/>
                    </a:lnTo>
                    <a:cubicBezTo>
                      <a:pt x="0" y="37584"/>
                      <a:pt x="37584" y="0"/>
                      <a:pt x="8394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549718" cy="2250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701923" y="312600"/>
              <a:ext cx="177742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Overview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765872" y="312600"/>
              <a:ext cx="150730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Insights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5883626" y="312600"/>
              <a:ext cx="1921652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Growth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54735" y="3433073"/>
            <a:ext cx="8913365" cy="116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6400" spc="467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PERFORMANCE ANALYSIS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8168640"/>
            <a:ext cx="8913365" cy="723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4000" spc="29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YOGESH</a:t>
            </a:r>
            <a:r>
              <a:rPr lang="en-US" sz="4000" spc="29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ADHANA | JAN 2026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7616356"/>
            <a:ext cx="8913365" cy="55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0"/>
              </a:lnSpc>
            </a:pPr>
            <a:r>
              <a:rPr lang="en-US" sz="3000" spc="21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0374" y="986018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338545">
            <a:off x="-912722" y="8613217"/>
            <a:ext cx="3170791" cy="3008288"/>
          </a:xfrm>
          <a:custGeom>
            <a:avLst/>
            <a:gdLst/>
            <a:ahLst/>
            <a:cxnLst/>
            <a:rect r="r" b="b" t="t" l="l"/>
            <a:pathLst>
              <a:path h="3008288" w="3170791">
                <a:moveTo>
                  <a:pt x="0" y="0"/>
                </a:moveTo>
                <a:lnTo>
                  <a:pt x="3170791" y="0"/>
                </a:lnTo>
                <a:lnTo>
                  <a:pt x="3170791" y="3008288"/>
                </a:lnTo>
                <a:lnTo>
                  <a:pt x="0" y="3008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5012" y="7372489"/>
            <a:ext cx="5654686" cy="5489745"/>
            <a:chOff x="0" y="0"/>
            <a:chExt cx="7539581" cy="731966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539581" cy="7319660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16143" y="982055"/>
              <a:ext cx="5707296" cy="5355550"/>
            </a:xfrm>
            <a:custGeom>
              <a:avLst/>
              <a:gdLst/>
              <a:ahLst/>
              <a:cxnLst/>
              <a:rect r="r" b="b" t="t" l="l"/>
              <a:pathLst>
                <a:path h="5355550" w="5707296">
                  <a:moveTo>
                    <a:pt x="0" y="0"/>
                  </a:moveTo>
                  <a:lnTo>
                    <a:pt x="5707295" y="0"/>
                  </a:lnTo>
                  <a:lnTo>
                    <a:pt x="5707295" y="5355550"/>
                  </a:lnTo>
                  <a:lnTo>
                    <a:pt x="0" y="5355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45915" y="3711320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99725" y="3711320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974649" y="4641865"/>
            <a:ext cx="4337529" cy="3258651"/>
          </a:xfrm>
          <a:custGeom>
            <a:avLst/>
            <a:gdLst/>
            <a:ahLst/>
            <a:cxnLst/>
            <a:rect r="r" b="b" t="t" l="l"/>
            <a:pathLst>
              <a:path h="3258651" w="4337529">
                <a:moveTo>
                  <a:pt x="0" y="0"/>
                </a:moveTo>
                <a:lnTo>
                  <a:pt x="4337529" y="0"/>
                </a:lnTo>
                <a:lnTo>
                  <a:pt x="4337529" y="3258652"/>
                </a:lnTo>
                <a:lnTo>
                  <a:pt x="0" y="32586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5243" y="4641865"/>
            <a:ext cx="9613425" cy="4866713"/>
          </a:xfrm>
          <a:custGeom>
            <a:avLst/>
            <a:gdLst/>
            <a:ahLst/>
            <a:cxnLst/>
            <a:rect r="r" b="b" t="t" l="l"/>
            <a:pathLst>
              <a:path h="4866713" w="9613425">
                <a:moveTo>
                  <a:pt x="0" y="0"/>
                </a:moveTo>
                <a:lnTo>
                  <a:pt x="9613425" y="0"/>
                </a:lnTo>
                <a:lnTo>
                  <a:pt x="9613425" y="4866714"/>
                </a:lnTo>
                <a:lnTo>
                  <a:pt x="0" y="48667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21687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126361"/>
            <a:ext cx="16641368" cy="17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 the necessary tables to find the total quantity of each pizza category ordered.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0374" y="986018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16589523" y="8464731"/>
            <a:ext cx="2941671" cy="2790911"/>
          </a:xfrm>
          <a:custGeom>
            <a:avLst/>
            <a:gdLst/>
            <a:ahLst/>
            <a:cxnLst/>
            <a:rect r="r" b="b" t="t" l="l"/>
            <a:pathLst>
              <a:path h="2790911" w="2941671">
                <a:moveTo>
                  <a:pt x="0" y="0"/>
                </a:moveTo>
                <a:lnTo>
                  <a:pt x="2941672" y="0"/>
                </a:lnTo>
                <a:lnTo>
                  <a:pt x="2941672" y="2790911"/>
                </a:lnTo>
                <a:lnTo>
                  <a:pt x="0" y="2790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8625514"/>
            <a:ext cx="4298111" cy="4172741"/>
            <a:chOff x="0" y="0"/>
            <a:chExt cx="5730815" cy="556365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730815" cy="5563654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696358" y="746458"/>
              <a:ext cx="4338100" cy="4070739"/>
            </a:xfrm>
            <a:custGeom>
              <a:avLst/>
              <a:gdLst/>
              <a:ahLst/>
              <a:cxnLst/>
              <a:rect r="r" b="b" t="t" l="l"/>
              <a:pathLst>
                <a:path h="4070739" w="4338100">
                  <a:moveTo>
                    <a:pt x="0" y="0"/>
                  </a:moveTo>
                  <a:lnTo>
                    <a:pt x="4338100" y="0"/>
                  </a:lnTo>
                  <a:lnTo>
                    <a:pt x="4338100" y="4070739"/>
                  </a:lnTo>
                  <a:lnTo>
                    <a:pt x="0" y="4070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72673" y="3421851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046472" y="3421851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72673" y="4393592"/>
            <a:ext cx="10979652" cy="2565047"/>
          </a:xfrm>
          <a:custGeom>
            <a:avLst/>
            <a:gdLst/>
            <a:ahLst/>
            <a:cxnLst/>
            <a:rect r="r" b="b" t="t" l="l"/>
            <a:pathLst>
              <a:path h="2565047" w="10979652">
                <a:moveTo>
                  <a:pt x="0" y="0"/>
                </a:moveTo>
                <a:lnTo>
                  <a:pt x="10979652" y="0"/>
                </a:lnTo>
                <a:lnTo>
                  <a:pt x="10979652" y="2565047"/>
                </a:lnTo>
                <a:lnTo>
                  <a:pt x="0" y="25650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46472" y="4393592"/>
            <a:ext cx="2754707" cy="5466594"/>
          </a:xfrm>
          <a:custGeom>
            <a:avLst/>
            <a:gdLst/>
            <a:ahLst/>
            <a:cxnLst/>
            <a:rect r="r" b="b" t="t" l="l"/>
            <a:pathLst>
              <a:path h="5466594" w="2754707">
                <a:moveTo>
                  <a:pt x="0" y="0"/>
                </a:moveTo>
                <a:lnTo>
                  <a:pt x="2754707" y="0"/>
                </a:lnTo>
                <a:lnTo>
                  <a:pt x="2754707" y="5466594"/>
                </a:lnTo>
                <a:lnTo>
                  <a:pt x="0" y="54665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19436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126361"/>
            <a:ext cx="16641368" cy="116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etermine the distribution of orders by hour of the day.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0374" y="986018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5012" y="7372489"/>
            <a:ext cx="5654686" cy="5489745"/>
            <a:chOff x="0" y="0"/>
            <a:chExt cx="7539581" cy="731966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539581" cy="7319660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16143" y="982055"/>
              <a:ext cx="5707296" cy="5355550"/>
            </a:xfrm>
            <a:custGeom>
              <a:avLst/>
              <a:gdLst/>
              <a:ahLst/>
              <a:cxnLst/>
              <a:rect r="r" b="b" t="t" l="l"/>
              <a:pathLst>
                <a:path h="5355550" w="5707296">
                  <a:moveTo>
                    <a:pt x="0" y="0"/>
                  </a:moveTo>
                  <a:lnTo>
                    <a:pt x="5707295" y="0"/>
                  </a:lnTo>
                  <a:lnTo>
                    <a:pt x="5707295" y="5355550"/>
                  </a:lnTo>
                  <a:lnTo>
                    <a:pt x="0" y="5355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72673" y="3711320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510188" y="3711320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36946" y="4604583"/>
            <a:ext cx="8738473" cy="3342784"/>
          </a:xfrm>
          <a:custGeom>
            <a:avLst/>
            <a:gdLst/>
            <a:ahLst/>
            <a:cxnLst/>
            <a:rect r="r" b="b" t="t" l="l"/>
            <a:pathLst>
              <a:path h="3342784" w="8738473">
                <a:moveTo>
                  <a:pt x="0" y="0"/>
                </a:moveTo>
                <a:lnTo>
                  <a:pt x="8738473" y="0"/>
                </a:lnTo>
                <a:lnTo>
                  <a:pt x="8738473" y="3342784"/>
                </a:lnTo>
                <a:lnTo>
                  <a:pt x="0" y="3342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510188" y="4604583"/>
            <a:ext cx="4660140" cy="3100178"/>
          </a:xfrm>
          <a:custGeom>
            <a:avLst/>
            <a:gdLst/>
            <a:ahLst/>
            <a:cxnLst/>
            <a:rect r="r" b="b" t="t" l="l"/>
            <a:pathLst>
              <a:path h="3100178" w="4660140">
                <a:moveTo>
                  <a:pt x="0" y="0"/>
                </a:moveTo>
                <a:lnTo>
                  <a:pt x="4660140" y="0"/>
                </a:lnTo>
                <a:lnTo>
                  <a:pt x="4660140" y="3100177"/>
                </a:lnTo>
                <a:lnTo>
                  <a:pt x="0" y="31001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10432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126361"/>
            <a:ext cx="16641368" cy="17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 relevant tables to find the category-wise distribution of pizzas.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0374" y="986018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-1584145" y="8325181"/>
            <a:ext cx="3913593" cy="3713022"/>
          </a:xfrm>
          <a:custGeom>
            <a:avLst/>
            <a:gdLst/>
            <a:ahLst/>
            <a:cxnLst/>
            <a:rect r="r" b="b" t="t" l="l"/>
            <a:pathLst>
              <a:path h="3713022" w="3913593">
                <a:moveTo>
                  <a:pt x="0" y="0"/>
                </a:moveTo>
                <a:lnTo>
                  <a:pt x="3913594" y="0"/>
                </a:lnTo>
                <a:lnTo>
                  <a:pt x="3913594" y="3713021"/>
                </a:lnTo>
                <a:lnTo>
                  <a:pt x="0" y="3713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5012" y="7372489"/>
            <a:ext cx="5654686" cy="5489745"/>
            <a:chOff x="0" y="0"/>
            <a:chExt cx="7539581" cy="731966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539581" cy="7319660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16143" y="982055"/>
              <a:ext cx="5707296" cy="5355550"/>
            </a:xfrm>
            <a:custGeom>
              <a:avLst/>
              <a:gdLst/>
              <a:ahLst/>
              <a:cxnLst/>
              <a:rect r="r" b="b" t="t" l="l"/>
              <a:pathLst>
                <a:path h="5355550" w="5707296">
                  <a:moveTo>
                    <a:pt x="0" y="0"/>
                  </a:moveTo>
                  <a:lnTo>
                    <a:pt x="5707295" y="0"/>
                  </a:lnTo>
                  <a:lnTo>
                    <a:pt x="5707295" y="5355550"/>
                  </a:lnTo>
                  <a:lnTo>
                    <a:pt x="0" y="5355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72673" y="3711320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61563" y="3711320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461563" y="4528383"/>
            <a:ext cx="5070094" cy="2096495"/>
          </a:xfrm>
          <a:custGeom>
            <a:avLst/>
            <a:gdLst/>
            <a:ahLst/>
            <a:cxnLst/>
            <a:rect r="r" b="b" t="t" l="l"/>
            <a:pathLst>
              <a:path h="2096495" w="5070094">
                <a:moveTo>
                  <a:pt x="0" y="0"/>
                </a:moveTo>
                <a:lnTo>
                  <a:pt x="5070094" y="0"/>
                </a:lnTo>
                <a:lnTo>
                  <a:pt x="5070094" y="2096494"/>
                </a:lnTo>
                <a:lnTo>
                  <a:pt x="0" y="2096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72673" y="4528383"/>
            <a:ext cx="11010340" cy="4382456"/>
          </a:xfrm>
          <a:custGeom>
            <a:avLst/>
            <a:gdLst/>
            <a:ahLst/>
            <a:cxnLst/>
            <a:rect r="r" b="b" t="t" l="l"/>
            <a:pathLst>
              <a:path h="4382456" w="11010340">
                <a:moveTo>
                  <a:pt x="0" y="0"/>
                </a:moveTo>
                <a:lnTo>
                  <a:pt x="11010340" y="0"/>
                </a:lnTo>
                <a:lnTo>
                  <a:pt x="11010340" y="4382456"/>
                </a:lnTo>
                <a:lnTo>
                  <a:pt x="0" y="43824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19436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126361"/>
            <a:ext cx="16641368" cy="17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 the orders by date and calculate the average number of pizzas ordered per day.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29068" y="967149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-1584145" y="8325181"/>
            <a:ext cx="3913593" cy="3713022"/>
          </a:xfrm>
          <a:custGeom>
            <a:avLst/>
            <a:gdLst/>
            <a:ahLst/>
            <a:cxnLst/>
            <a:rect r="r" b="b" t="t" l="l"/>
            <a:pathLst>
              <a:path h="3713022" w="3913593">
                <a:moveTo>
                  <a:pt x="0" y="0"/>
                </a:moveTo>
                <a:lnTo>
                  <a:pt x="3913594" y="0"/>
                </a:lnTo>
                <a:lnTo>
                  <a:pt x="3913594" y="3713021"/>
                </a:lnTo>
                <a:lnTo>
                  <a:pt x="0" y="3713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5012" y="7372489"/>
            <a:ext cx="5654686" cy="5489745"/>
            <a:chOff x="0" y="0"/>
            <a:chExt cx="7539581" cy="731966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539581" cy="7319660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16143" y="982055"/>
              <a:ext cx="5707296" cy="5355550"/>
            </a:xfrm>
            <a:custGeom>
              <a:avLst/>
              <a:gdLst/>
              <a:ahLst/>
              <a:cxnLst/>
              <a:rect r="r" b="b" t="t" l="l"/>
              <a:pathLst>
                <a:path h="5355550" w="5707296">
                  <a:moveTo>
                    <a:pt x="0" y="0"/>
                  </a:moveTo>
                  <a:lnTo>
                    <a:pt x="5707295" y="0"/>
                  </a:lnTo>
                  <a:lnTo>
                    <a:pt x="5707295" y="5355550"/>
                  </a:lnTo>
                  <a:lnTo>
                    <a:pt x="0" y="5355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54735" y="3204210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973315" y="3204210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323021" y="4396983"/>
            <a:ext cx="5562962" cy="2381588"/>
          </a:xfrm>
          <a:custGeom>
            <a:avLst/>
            <a:gdLst/>
            <a:ahLst/>
            <a:cxnLst/>
            <a:rect r="r" b="b" t="t" l="l"/>
            <a:pathLst>
              <a:path h="2381588" w="5562962">
                <a:moveTo>
                  <a:pt x="0" y="0"/>
                </a:moveTo>
                <a:lnTo>
                  <a:pt x="5562962" y="0"/>
                </a:lnTo>
                <a:lnTo>
                  <a:pt x="5562962" y="2381588"/>
                </a:lnTo>
                <a:lnTo>
                  <a:pt x="0" y="23815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54735" y="4396983"/>
            <a:ext cx="9085789" cy="4624434"/>
          </a:xfrm>
          <a:custGeom>
            <a:avLst/>
            <a:gdLst/>
            <a:ahLst/>
            <a:cxnLst/>
            <a:rect r="r" b="b" t="t" l="l"/>
            <a:pathLst>
              <a:path h="4624434" w="9085789">
                <a:moveTo>
                  <a:pt x="0" y="0"/>
                </a:moveTo>
                <a:lnTo>
                  <a:pt x="9085789" y="0"/>
                </a:lnTo>
                <a:lnTo>
                  <a:pt x="9085789" y="4624434"/>
                </a:lnTo>
                <a:lnTo>
                  <a:pt x="0" y="46244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19436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75974" y="1249792"/>
            <a:ext cx="12694095" cy="17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termine the top 3 most ordered pizza types based on revenue.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8333" y="967149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-1591911" y="8133471"/>
            <a:ext cx="4107702" cy="3897182"/>
          </a:xfrm>
          <a:custGeom>
            <a:avLst/>
            <a:gdLst/>
            <a:ahLst/>
            <a:cxnLst/>
            <a:rect r="r" b="b" t="t" l="l"/>
            <a:pathLst>
              <a:path h="3897182" w="4107702">
                <a:moveTo>
                  <a:pt x="0" y="0"/>
                </a:moveTo>
                <a:lnTo>
                  <a:pt x="4107702" y="0"/>
                </a:lnTo>
                <a:lnTo>
                  <a:pt x="4107702" y="3897183"/>
                </a:lnTo>
                <a:lnTo>
                  <a:pt x="0" y="389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5012" y="7372489"/>
            <a:ext cx="5654686" cy="5489745"/>
            <a:chOff x="0" y="0"/>
            <a:chExt cx="7539581" cy="731966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539581" cy="7319660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16143" y="982055"/>
              <a:ext cx="5707296" cy="5355550"/>
            </a:xfrm>
            <a:custGeom>
              <a:avLst/>
              <a:gdLst/>
              <a:ahLst/>
              <a:cxnLst/>
              <a:rect r="r" b="b" t="t" l="l"/>
              <a:pathLst>
                <a:path h="5355550" w="5707296">
                  <a:moveTo>
                    <a:pt x="0" y="0"/>
                  </a:moveTo>
                  <a:lnTo>
                    <a:pt x="5707295" y="0"/>
                  </a:lnTo>
                  <a:lnTo>
                    <a:pt x="5707295" y="5355550"/>
                  </a:lnTo>
                  <a:lnTo>
                    <a:pt x="0" y="5355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773915" y="4517088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493371" y="8277213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386860" y="7544716"/>
            <a:ext cx="3855645" cy="2126779"/>
          </a:xfrm>
          <a:custGeom>
            <a:avLst/>
            <a:gdLst/>
            <a:ahLst/>
            <a:cxnLst/>
            <a:rect r="r" b="b" t="t" l="l"/>
            <a:pathLst>
              <a:path h="2126779" w="3855645">
                <a:moveTo>
                  <a:pt x="0" y="0"/>
                </a:moveTo>
                <a:lnTo>
                  <a:pt x="3855645" y="0"/>
                </a:lnTo>
                <a:lnTo>
                  <a:pt x="3855645" y="2126780"/>
                </a:lnTo>
                <a:lnTo>
                  <a:pt x="0" y="2126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54735" y="2643319"/>
            <a:ext cx="11379651" cy="4446046"/>
          </a:xfrm>
          <a:custGeom>
            <a:avLst/>
            <a:gdLst/>
            <a:ahLst/>
            <a:cxnLst/>
            <a:rect r="r" b="b" t="t" l="l"/>
            <a:pathLst>
              <a:path h="4446046" w="11379651">
                <a:moveTo>
                  <a:pt x="0" y="0"/>
                </a:moveTo>
                <a:lnTo>
                  <a:pt x="11379651" y="0"/>
                </a:lnTo>
                <a:lnTo>
                  <a:pt x="11379651" y="4446047"/>
                </a:lnTo>
                <a:lnTo>
                  <a:pt x="0" y="44460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30691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84981" y="999080"/>
            <a:ext cx="11715048" cy="17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Calcula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te the percentage contribution of each pizza type to total revenue.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0374" y="986018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16589523" y="8464731"/>
            <a:ext cx="2941671" cy="2790911"/>
          </a:xfrm>
          <a:custGeom>
            <a:avLst/>
            <a:gdLst/>
            <a:ahLst/>
            <a:cxnLst/>
            <a:rect r="r" b="b" t="t" l="l"/>
            <a:pathLst>
              <a:path h="2790911" w="2941671">
                <a:moveTo>
                  <a:pt x="0" y="0"/>
                </a:moveTo>
                <a:lnTo>
                  <a:pt x="2941672" y="0"/>
                </a:lnTo>
                <a:lnTo>
                  <a:pt x="2941672" y="2790911"/>
                </a:lnTo>
                <a:lnTo>
                  <a:pt x="0" y="2790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8625514"/>
            <a:ext cx="4298111" cy="4172741"/>
            <a:chOff x="0" y="0"/>
            <a:chExt cx="5730815" cy="556365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730815" cy="5563654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696358" y="746458"/>
              <a:ext cx="4338100" cy="4070739"/>
            </a:xfrm>
            <a:custGeom>
              <a:avLst/>
              <a:gdLst/>
              <a:ahLst/>
              <a:cxnLst/>
              <a:rect r="r" b="b" t="t" l="l"/>
              <a:pathLst>
                <a:path h="4070739" w="4338100">
                  <a:moveTo>
                    <a:pt x="0" y="0"/>
                  </a:moveTo>
                  <a:lnTo>
                    <a:pt x="4338100" y="0"/>
                  </a:lnTo>
                  <a:lnTo>
                    <a:pt x="4338100" y="4070739"/>
                  </a:lnTo>
                  <a:lnTo>
                    <a:pt x="0" y="4070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3292220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881337" y="3292220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881337" y="4130365"/>
            <a:ext cx="2742379" cy="5729821"/>
          </a:xfrm>
          <a:custGeom>
            <a:avLst/>
            <a:gdLst/>
            <a:ahLst/>
            <a:cxnLst/>
            <a:rect r="r" b="b" t="t" l="l"/>
            <a:pathLst>
              <a:path h="5729821" w="2742379">
                <a:moveTo>
                  <a:pt x="0" y="0"/>
                </a:moveTo>
                <a:lnTo>
                  <a:pt x="2742379" y="0"/>
                </a:lnTo>
                <a:lnTo>
                  <a:pt x="2742379" y="5729821"/>
                </a:lnTo>
                <a:lnTo>
                  <a:pt x="0" y="57298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4299783"/>
            <a:ext cx="11909912" cy="3495300"/>
          </a:xfrm>
          <a:custGeom>
            <a:avLst/>
            <a:gdLst/>
            <a:ahLst/>
            <a:cxnLst/>
            <a:rect r="r" b="b" t="t" l="l"/>
            <a:pathLst>
              <a:path h="3495300" w="11909912">
                <a:moveTo>
                  <a:pt x="0" y="0"/>
                </a:moveTo>
                <a:lnTo>
                  <a:pt x="11909912" y="0"/>
                </a:lnTo>
                <a:lnTo>
                  <a:pt x="11909912" y="3495300"/>
                </a:lnTo>
                <a:lnTo>
                  <a:pt x="0" y="3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19436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126361"/>
            <a:ext cx="16641368" cy="116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nalyze the cumulative revenue generated over time.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0374" y="986018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16589523" y="8464731"/>
            <a:ext cx="2941671" cy="2790911"/>
          </a:xfrm>
          <a:custGeom>
            <a:avLst/>
            <a:gdLst/>
            <a:ahLst/>
            <a:cxnLst/>
            <a:rect r="r" b="b" t="t" l="l"/>
            <a:pathLst>
              <a:path h="2790911" w="2941671">
                <a:moveTo>
                  <a:pt x="0" y="0"/>
                </a:moveTo>
                <a:lnTo>
                  <a:pt x="2941672" y="0"/>
                </a:lnTo>
                <a:lnTo>
                  <a:pt x="2941672" y="2790911"/>
                </a:lnTo>
                <a:lnTo>
                  <a:pt x="0" y="2790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2359751" y="9080170"/>
            <a:ext cx="4298111" cy="4172741"/>
            <a:chOff x="0" y="0"/>
            <a:chExt cx="5730815" cy="556365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730815" cy="5563654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696358" y="746458"/>
              <a:ext cx="4338100" cy="4070739"/>
            </a:xfrm>
            <a:custGeom>
              <a:avLst/>
              <a:gdLst/>
              <a:ahLst/>
              <a:cxnLst/>
              <a:rect r="r" b="b" t="t" l="l"/>
              <a:pathLst>
                <a:path h="4070739" w="4338100">
                  <a:moveTo>
                    <a:pt x="0" y="0"/>
                  </a:moveTo>
                  <a:lnTo>
                    <a:pt x="4338100" y="0"/>
                  </a:lnTo>
                  <a:lnTo>
                    <a:pt x="4338100" y="4070739"/>
                  </a:lnTo>
                  <a:lnTo>
                    <a:pt x="0" y="4070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45243" y="2579112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03302" y="2579112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799061" y="3530345"/>
            <a:ext cx="6148719" cy="4704589"/>
          </a:xfrm>
          <a:custGeom>
            <a:avLst/>
            <a:gdLst/>
            <a:ahLst/>
            <a:cxnLst/>
            <a:rect r="r" b="b" t="t" l="l"/>
            <a:pathLst>
              <a:path h="4704589" w="6148719">
                <a:moveTo>
                  <a:pt x="0" y="0"/>
                </a:moveTo>
                <a:lnTo>
                  <a:pt x="6148720" y="0"/>
                </a:lnTo>
                <a:lnTo>
                  <a:pt x="6148720" y="4704589"/>
                </a:lnTo>
                <a:lnTo>
                  <a:pt x="0" y="47045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5243" y="3530345"/>
            <a:ext cx="9685511" cy="5549825"/>
          </a:xfrm>
          <a:custGeom>
            <a:avLst/>
            <a:gdLst/>
            <a:ahLst/>
            <a:cxnLst/>
            <a:rect r="r" b="b" t="t" l="l"/>
            <a:pathLst>
              <a:path h="5549825" w="9685511">
                <a:moveTo>
                  <a:pt x="0" y="0"/>
                </a:moveTo>
                <a:lnTo>
                  <a:pt x="9685511" y="0"/>
                </a:lnTo>
                <a:lnTo>
                  <a:pt x="9685511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19436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85286" y="909139"/>
            <a:ext cx="13174822" cy="17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Determi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ne the top 3 most ordered pizza types based on revenue for each pizza category.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38360" y="928189"/>
            <a:ext cx="226189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4735" y="3939095"/>
            <a:ext cx="15946755" cy="393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424" indent="-328712" lvl="1">
              <a:lnSpc>
                <a:spcPts val="5176"/>
              </a:lnSpc>
              <a:buFont typeface="Arial"/>
              <a:buChar char="•"/>
            </a:pPr>
            <a:r>
              <a:rPr lang="en-US" b="true" sz="3045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Revenue D</a:t>
            </a:r>
            <a:r>
              <a:rPr lang="en-US" b="true" sz="3045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rivers</a:t>
            </a:r>
            <a:r>
              <a:rPr lang="en-US" sz="304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 Identified that CLASSIC is the primary revenue contributor, representing approximately 27% of total sales.</a:t>
            </a:r>
          </a:p>
          <a:p>
            <a:pPr algn="l" marL="657424" indent="-328712" lvl="1">
              <a:lnSpc>
                <a:spcPts val="5176"/>
              </a:lnSpc>
              <a:buFont typeface="Arial"/>
              <a:buChar char="•"/>
            </a:pPr>
            <a:r>
              <a:rPr lang="en-US" b="true" sz="3045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Operational Efficiency</a:t>
            </a:r>
            <a:r>
              <a:rPr lang="en-US" sz="304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 Peak ordering hours occur at 12PM TO 2PM, suggesting a need for optimized staffing during these windows.</a:t>
            </a:r>
          </a:p>
          <a:p>
            <a:pPr algn="l" marL="657424" indent="-328712" lvl="1">
              <a:lnSpc>
                <a:spcPts val="5176"/>
              </a:lnSpc>
              <a:buFont typeface="Arial"/>
              <a:buChar char="•"/>
            </a:pPr>
            <a:r>
              <a:rPr lang="en-US" b="true" sz="3045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Preference</a:t>
            </a:r>
            <a:r>
              <a:rPr lang="en-US" sz="304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 The L(large) pizza size remains the most popular, indicating a standard for inventory and packaging procurement.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4735" y="2523679"/>
            <a:ext cx="10652312" cy="102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8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KEY TAKEAWAYS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50726" y="8958725"/>
            <a:ext cx="5664969" cy="5261340"/>
          </a:xfrm>
          <a:custGeom>
            <a:avLst/>
            <a:gdLst/>
            <a:ahLst/>
            <a:cxnLst/>
            <a:rect r="r" b="b" t="t" l="l"/>
            <a:pathLst>
              <a:path h="5261340" w="5664969">
                <a:moveTo>
                  <a:pt x="0" y="0"/>
                </a:moveTo>
                <a:lnTo>
                  <a:pt x="5664969" y="0"/>
                </a:lnTo>
                <a:lnTo>
                  <a:pt x="5664969" y="5261340"/>
                </a:lnTo>
                <a:lnTo>
                  <a:pt x="0" y="526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320375" y="783437"/>
            <a:ext cx="6226825" cy="856217"/>
            <a:chOff x="0" y="0"/>
            <a:chExt cx="8302433" cy="114162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302433" cy="1141623"/>
              <a:chOff x="0" y="0"/>
              <a:chExt cx="1639987" cy="22550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639987" cy="225506"/>
              </a:xfrm>
              <a:custGeom>
                <a:avLst/>
                <a:gdLst/>
                <a:ahLst/>
                <a:cxnLst/>
                <a:rect r="r" b="b" t="t" l="l"/>
                <a:pathLst>
                  <a:path h="225506" w="1639987">
                    <a:moveTo>
                      <a:pt x="112753" y="0"/>
                    </a:moveTo>
                    <a:lnTo>
                      <a:pt x="1527234" y="0"/>
                    </a:lnTo>
                    <a:cubicBezTo>
                      <a:pt x="1589505" y="0"/>
                      <a:pt x="1639987" y="50481"/>
                      <a:pt x="1639987" y="112753"/>
                    </a:cubicBezTo>
                    <a:lnTo>
                      <a:pt x="1639987" y="112753"/>
                    </a:lnTo>
                    <a:cubicBezTo>
                      <a:pt x="1639987" y="175025"/>
                      <a:pt x="1589505" y="225506"/>
                      <a:pt x="1527234" y="225506"/>
                    </a:cubicBezTo>
                    <a:lnTo>
                      <a:pt x="112753" y="225506"/>
                    </a:lnTo>
                    <a:cubicBezTo>
                      <a:pt x="50481" y="225506"/>
                      <a:pt x="0" y="175025"/>
                      <a:pt x="0" y="112753"/>
                    </a:cubicBezTo>
                    <a:lnTo>
                      <a:pt x="0" y="112753"/>
                    </a:lnTo>
                    <a:cubicBezTo>
                      <a:pt x="0" y="50481"/>
                      <a:pt x="50481" y="0"/>
                      <a:pt x="112753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639987" cy="282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2790016" y="145833"/>
              <a:ext cx="2782946" cy="849956"/>
              <a:chOff x="0" y="0"/>
              <a:chExt cx="549718" cy="16789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9718" cy="167893"/>
              </a:xfrm>
              <a:custGeom>
                <a:avLst/>
                <a:gdLst/>
                <a:ahLst/>
                <a:cxnLst/>
                <a:rect r="r" b="b" t="t" l="l"/>
                <a:pathLst>
                  <a:path h="167893" w="549718">
                    <a:moveTo>
                      <a:pt x="83946" y="0"/>
                    </a:moveTo>
                    <a:lnTo>
                      <a:pt x="465771" y="0"/>
                    </a:lnTo>
                    <a:cubicBezTo>
                      <a:pt x="512134" y="0"/>
                      <a:pt x="549718" y="37584"/>
                      <a:pt x="549718" y="83946"/>
                    </a:cubicBezTo>
                    <a:lnTo>
                      <a:pt x="549718" y="83946"/>
                    </a:lnTo>
                    <a:cubicBezTo>
                      <a:pt x="549718" y="130309"/>
                      <a:pt x="512134" y="167893"/>
                      <a:pt x="465771" y="167893"/>
                    </a:cubicBezTo>
                    <a:lnTo>
                      <a:pt x="83946" y="167893"/>
                    </a:lnTo>
                    <a:cubicBezTo>
                      <a:pt x="37584" y="167893"/>
                      <a:pt x="0" y="130309"/>
                      <a:pt x="0" y="83946"/>
                    </a:cubicBezTo>
                    <a:lnTo>
                      <a:pt x="0" y="83946"/>
                    </a:lnTo>
                    <a:cubicBezTo>
                      <a:pt x="0" y="37584"/>
                      <a:pt x="37584" y="0"/>
                      <a:pt x="8394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549718" cy="2250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701923" y="312600"/>
              <a:ext cx="177742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Overview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427835" y="312600"/>
              <a:ext cx="150730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Insights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883626" y="312600"/>
              <a:ext cx="1921652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Growth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38360" y="928189"/>
            <a:ext cx="226189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4735" y="3939095"/>
            <a:ext cx="15383945" cy="393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424" indent="-328712" lvl="1">
              <a:lnSpc>
                <a:spcPts val="5176"/>
              </a:lnSpc>
              <a:buFont typeface="Arial"/>
              <a:buChar char="•"/>
            </a:pPr>
            <a:r>
              <a:rPr lang="en-US" b="true" sz="3045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Invento</a:t>
            </a:r>
            <a:r>
              <a:rPr lang="en-US" b="true" sz="3045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ry Optimization:</a:t>
            </a:r>
            <a:r>
              <a:rPr lang="en-US" sz="304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Scale up stock for the top 5 most ordered pizza types to prevent stockouts during peak periods.</a:t>
            </a:r>
          </a:p>
          <a:p>
            <a:pPr algn="l" marL="657424" indent="-328712" lvl="1">
              <a:lnSpc>
                <a:spcPts val="5176"/>
              </a:lnSpc>
              <a:buFont typeface="Arial"/>
              <a:buChar char="•"/>
            </a:pPr>
            <a:r>
              <a:rPr lang="en-US" b="true" sz="3045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Promotional Targeting:</a:t>
            </a:r>
            <a:r>
              <a:rPr lang="en-US" sz="304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Develop "bundle deals" for lower-performing categories (like chicken) to balance the contribution margin.</a:t>
            </a:r>
          </a:p>
          <a:p>
            <a:pPr algn="l" marL="657424" indent="-328712" lvl="1">
              <a:lnSpc>
                <a:spcPts val="5176"/>
              </a:lnSpc>
              <a:buFont typeface="Arial"/>
              <a:buChar char="•"/>
            </a:pPr>
            <a:r>
              <a:rPr lang="en-US" b="true" sz="3045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Loyalty</a:t>
            </a:r>
            <a:r>
              <a:rPr lang="en-US" sz="304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Focus marketing efforts on the high-value ‘The Greek Pizza’ to increase the average order value (AOV).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4735" y="2523679"/>
            <a:ext cx="12357202" cy="102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8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STRATEGIC RECOMMENDATIONS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50726" y="8958725"/>
            <a:ext cx="5664969" cy="5261340"/>
          </a:xfrm>
          <a:custGeom>
            <a:avLst/>
            <a:gdLst/>
            <a:ahLst/>
            <a:cxnLst/>
            <a:rect r="r" b="b" t="t" l="l"/>
            <a:pathLst>
              <a:path h="5261340" w="5664969">
                <a:moveTo>
                  <a:pt x="0" y="0"/>
                </a:moveTo>
                <a:lnTo>
                  <a:pt x="5664969" y="0"/>
                </a:lnTo>
                <a:lnTo>
                  <a:pt x="5664969" y="5261340"/>
                </a:lnTo>
                <a:lnTo>
                  <a:pt x="0" y="526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032475" y="615504"/>
            <a:ext cx="6226825" cy="856217"/>
            <a:chOff x="0" y="0"/>
            <a:chExt cx="8302433" cy="114162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302433" cy="1141623"/>
              <a:chOff x="0" y="0"/>
              <a:chExt cx="1639987" cy="22550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639987" cy="225506"/>
              </a:xfrm>
              <a:custGeom>
                <a:avLst/>
                <a:gdLst/>
                <a:ahLst/>
                <a:cxnLst/>
                <a:rect r="r" b="b" t="t" l="l"/>
                <a:pathLst>
                  <a:path h="225506" w="1639987">
                    <a:moveTo>
                      <a:pt x="112753" y="0"/>
                    </a:moveTo>
                    <a:lnTo>
                      <a:pt x="1527234" y="0"/>
                    </a:lnTo>
                    <a:cubicBezTo>
                      <a:pt x="1589505" y="0"/>
                      <a:pt x="1639987" y="50481"/>
                      <a:pt x="1639987" y="112753"/>
                    </a:cubicBezTo>
                    <a:lnTo>
                      <a:pt x="1639987" y="112753"/>
                    </a:lnTo>
                    <a:cubicBezTo>
                      <a:pt x="1639987" y="175025"/>
                      <a:pt x="1589505" y="225506"/>
                      <a:pt x="1527234" y="225506"/>
                    </a:cubicBezTo>
                    <a:lnTo>
                      <a:pt x="112753" y="225506"/>
                    </a:lnTo>
                    <a:cubicBezTo>
                      <a:pt x="50481" y="225506"/>
                      <a:pt x="0" y="175025"/>
                      <a:pt x="0" y="112753"/>
                    </a:cubicBezTo>
                    <a:lnTo>
                      <a:pt x="0" y="112753"/>
                    </a:lnTo>
                    <a:cubicBezTo>
                      <a:pt x="0" y="50481"/>
                      <a:pt x="50481" y="0"/>
                      <a:pt x="112753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639987" cy="282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5452979" y="145833"/>
              <a:ext cx="2782946" cy="849956"/>
              <a:chOff x="0" y="0"/>
              <a:chExt cx="549718" cy="16789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9718" cy="167893"/>
              </a:xfrm>
              <a:custGeom>
                <a:avLst/>
                <a:gdLst/>
                <a:ahLst/>
                <a:cxnLst/>
                <a:rect r="r" b="b" t="t" l="l"/>
                <a:pathLst>
                  <a:path h="167893" w="549718">
                    <a:moveTo>
                      <a:pt x="83946" y="0"/>
                    </a:moveTo>
                    <a:lnTo>
                      <a:pt x="465771" y="0"/>
                    </a:lnTo>
                    <a:cubicBezTo>
                      <a:pt x="512134" y="0"/>
                      <a:pt x="549718" y="37584"/>
                      <a:pt x="549718" y="83946"/>
                    </a:cubicBezTo>
                    <a:lnTo>
                      <a:pt x="549718" y="83946"/>
                    </a:lnTo>
                    <a:cubicBezTo>
                      <a:pt x="549718" y="130309"/>
                      <a:pt x="512134" y="167893"/>
                      <a:pt x="465771" y="167893"/>
                    </a:cubicBezTo>
                    <a:lnTo>
                      <a:pt x="83946" y="167893"/>
                    </a:lnTo>
                    <a:cubicBezTo>
                      <a:pt x="37584" y="167893"/>
                      <a:pt x="0" y="130309"/>
                      <a:pt x="0" y="83946"/>
                    </a:cubicBezTo>
                    <a:lnTo>
                      <a:pt x="0" y="83946"/>
                    </a:lnTo>
                    <a:cubicBezTo>
                      <a:pt x="0" y="37584"/>
                      <a:pt x="37584" y="0"/>
                      <a:pt x="8394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549718" cy="2250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701923" y="312600"/>
              <a:ext cx="177742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Overview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427835" y="312600"/>
              <a:ext cx="150730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Insights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883626" y="312600"/>
              <a:ext cx="1921652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Growth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45243" y="2319355"/>
            <a:ext cx="7277380" cy="6938945"/>
            <a:chOff x="0" y="0"/>
            <a:chExt cx="812800" cy="7750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91121" y="2492818"/>
            <a:ext cx="7004674" cy="6572970"/>
          </a:xfrm>
          <a:custGeom>
            <a:avLst/>
            <a:gdLst/>
            <a:ahLst/>
            <a:cxnLst/>
            <a:rect r="r" b="b" t="t" l="l"/>
            <a:pathLst>
              <a:path h="6572970" w="7004674">
                <a:moveTo>
                  <a:pt x="0" y="0"/>
                </a:moveTo>
                <a:lnTo>
                  <a:pt x="7004673" y="0"/>
                </a:lnTo>
                <a:lnTo>
                  <a:pt x="7004673" y="6572969"/>
                </a:lnTo>
                <a:lnTo>
                  <a:pt x="0" y="6572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5" r="0" b="-128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477770">
            <a:off x="5056692" y="748185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38360" y="928189"/>
            <a:ext cx="217185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4574877"/>
            <a:ext cx="7642589" cy="384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25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primary goal of this project is to conduct a comprehensive Sales Performance Analysis for a pizza franchise. By leveraging SQL, we aim to extract actionable insights regarding customer behavior, product popularity, and revenue growth to support data-driven decision-making.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3021727"/>
            <a:ext cx="6165739" cy="128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9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032475" y="851989"/>
            <a:ext cx="6226825" cy="856217"/>
            <a:chOff x="0" y="0"/>
            <a:chExt cx="8302433" cy="1141623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8302433" cy="1141623"/>
              <a:chOff x="0" y="0"/>
              <a:chExt cx="1639987" cy="22550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639987" cy="225506"/>
              </a:xfrm>
              <a:custGeom>
                <a:avLst/>
                <a:gdLst/>
                <a:ahLst/>
                <a:cxnLst/>
                <a:rect r="r" b="b" t="t" l="l"/>
                <a:pathLst>
                  <a:path h="225506" w="1639987">
                    <a:moveTo>
                      <a:pt x="112753" y="0"/>
                    </a:moveTo>
                    <a:lnTo>
                      <a:pt x="1527234" y="0"/>
                    </a:lnTo>
                    <a:cubicBezTo>
                      <a:pt x="1589505" y="0"/>
                      <a:pt x="1639987" y="50481"/>
                      <a:pt x="1639987" y="112753"/>
                    </a:cubicBezTo>
                    <a:lnTo>
                      <a:pt x="1639987" y="112753"/>
                    </a:lnTo>
                    <a:cubicBezTo>
                      <a:pt x="1639987" y="175025"/>
                      <a:pt x="1589505" y="225506"/>
                      <a:pt x="1527234" y="225506"/>
                    </a:cubicBezTo>
                    <a:lnTo>
                      <a:pt x="112753" y="225506"/>
                    </a:lnTo>
                    <a:cubicBezTo>
                      <a:pt x="50481" y="225506"/>
                      <a:pt x="0" y="175025"/>
                      <a:pt x="0" y="112753"/>
                    </a:cubicBezTo>
                    <a:lnTo>
                      <a:pt x="0" y="112753"/>
                    </a:lnTo>
                    <a:cubicBezTo>
                      <a:pt x="0" y="50481"/>
                      <a:pt x="50481" y="0"/>
                      <a:pt x="112753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1639987" cy="282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99164" y="145833"/>
              <a:ext cx="2782946" cy="849956"/>
              <a:chOff x="0" y="0"/>
              <a:chExt cx="549718" cy="167893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49718" cy="167893"/>
              </a:xfrm>
              <a:custGeom>
                <a:avLst/>
                <a:gdLst/>
                <a:ahLst/>
                <a:cxnLst/>
                <a:rect r="r" b="b" t="t" l="l"/>
                <a:pathLst>
                  <a:path h="167893" w="549718">
                    <a:moveTo>
                      <a:pt x="83946" y="0"/>
                    </a:moveTo>
                    <a:lnTo>
                      <a:pt x="465771" y="0"/>
                    </a:lnTo>
                    <a:cubicBezTo>
                      <a:pt x="512134" y="0"/>
                      <a:pt x="549718" y="37584"/>
                      <a:pt x="549718" y="83946"/>
                    </a:cubicBezTo>
                    <a:lnTo>
                      <a:pt x="549718" y="83946"/>
                    </a:lnTo>
                    <a:cubicBezTo>
                      <a:pt x="549718" y="130309"/>
                      <a:pt x="512134" y="167893"/>
                      <a:pt x="465771" y="167893"/>
                    </a:cubicBezTo>
                    <a:lnTo>
                      <a:pt x="83946" y="167893"/>
                    </a:lnTo>
                    <a:cubicBezTo>
                      <a:pt x="37584" y="167893"/>
                      <a:pt x="0" y="130309"/>
                      <a:pt x="0" y="83946"/>
                    </a:cubicBezTo>
                    <a:lnTo>
                      <a:pt x="0" y="83946"/>
                    </a:lnTo>
                    <a:cubicBezTo>
                      <a:pt x="0" y="37584"/>
                      <a:pt x="37584" y="0"/>
                      <a:pt x="8394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549718" cy="2250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701923" y="312600"/>
              <a:ext cx="177742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Overview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765872" y="312600"/>
              <a:ext cx="150730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Insights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883626" y="312600"/>
              <a:ext cx="1921652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Growth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18061" y="92583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55712" y="6110507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61111" y="6110507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626372" y="7714777"/>
            <a:ext cx="176597" cy="17659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56552" y="5770801"/>
            <a:ext cx="15506772" cy="28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9"/>
              </a:lnSpc>
            </a:pPr>
            <a:r>
              <a:rPr lang="en-US" sz="21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8360" y="928189"/>
            <a:ext cx="2184390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35" y="2999569"/>
            <a:ext cx="1566175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 spc="6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 we wrap up this analysis, it is important to remember that this project isn't just about 'counting pizzas'—it's about understanding the 'Health of the Business' through every transaction.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8801101"/>
            <a:ext cx="18288000" cy="723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</a:pPr>
            <a:r>
              <a:rPr lang="en-US" sz="4000" spc="29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YOGESH</a:t>
            </a:r>
            <a:r>
              <a:rPr lang="en-US" sz="4000" spc="29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ADHANA | DATA ANALYST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522331" y="851989"/>
            <a:ext cx="6226825" cy="856217"/>
            <a:chOff x="0" y="0"/>
            <a:chExt cx="8302433" cy="114162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8302433" cy="1141623"/>
              <a:chOff x="0" y="0"/>
              <a:chExt cx="1639987" cy="22550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639987" cy="225506"/>
              </a:xfrm>
              <a:custGeom>
                <a:avLst/>
                <a:gdLst/>
                <a:ahLst/>
                <a:cxnLst/>
                <a:rect r="r" b="b" t="t" l="l"/>
                <a:pathLst>
                  <a:path h="225506" w="1639987">
                    <a:moveTo>
                      <a:pt x="112753" y="0"/>
                    </a:moveTo>
                    <a:lnTo>
                      <a:pt x="1527234" y="0"/>
                    </a:lnTo>
                    <a:cubicBezTo>
                      <a:pt x="1589505" y="0"/>
                      <a:pt x="1639987" y="50481"/>
                      <a:pt x="1639987" y="112753"/>
                    </a:cubicBezTo>
                    <a:lnTo>
                      <a:pt x="1639987" y="112753"/>
                    </a:lnTo>
                    <a:cubicBezTo>
                      <a:pt x="1639987" y="175025"/>
                      <a:pt x="1589505" y="225506"/>
                      <a:pt x="1527234" y="225506"/>
                    </a:cubicBezTo>
                    <a:lnTo>
                      <a:pt x="112753" y="225506"/>
                    </a:lnTo>
                    <a:cubicBezTo>
                      <a:pt x="50481" y="225506"/>
                      <a:pt x="0" y="175025"/>
                      <a:pt x="0" y="112753"/>
                    </a:cubicBezTo>
                    <a:lnTo>
                      <a:pt x="0" y="112753"/>
                    </a:lnTo>
                    <a:cubicBezTo>
                      <a:pt x="0" y="50481"/>
                      <a:pt x="50481" y="0"/>
                      <a:pt x="112753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1639987" cy="282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52979" y="145833"/>
              <a:ext cx="2782946" cy="849956"/>
              <a:chOff x="0" y="0"/>
              <a:chExt cx="549718" cy="16789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49718" cy="167893"/>
              </a:xfrm>
              <a:custGeom>
                <a:avLst/>
                <a:gdLst/>
                <a:ahLst/>
                <a:cxnLst/>
                <a:rect r="r" b="b" t="t" l="l"/>
                <a:pathLst>
                  <a:path h="167893" w="549718">
                    <a:moveTo>
                      <a:pt x="83946" y="0"/>
                    </a:moveTo>
                    <a:lnTo>
                      <a:pt x="465771" y="0"/>
                    </a:lnTo>
                    <a:cubicBezTo>
                      <a:pt x="512134" y="0"/>
                      <a:pt x="549718" y="37584"/>
                      <a:pt x="549718" y="83946"/>
                    </a:cubicBezTo>
                    <a:lnTo>
                      <a:pt x="549718" y="83946"/>
                    </a:lnTo>
                    <a:cubicBezTo>
                      <a:pt x="549718" y="130309"/>
                      <a:pt x="512134" y="167893"/>
                      <a:pt x="465771" y="167893"/>
                    </a:cubicBezTo>
                    <a:lnTo>
                      <a:pt x="83946" y="167893"/>
                    </a:lnTo>
                    <a:cubicBezTo>
                      <a:pt x="37584" y="167893"/>
                      <a:pt x="0" y="130309"/>
                      <a:pt x="0" y="83946"/>
                    </a:cubicBezTo>
                    <a:lnTo>
                      <a:pt x="0" y="83946"/>
                    </a:lnTo>
                    <a:cubicBezTo>
                      <a:pt x="0" y="37584"/>
                      <a:pt x="37584" y="0"/>
                      <a:pt x="8394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549718" cy="2250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701923" y="312600"/>
              <a:ext cx="177742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Overview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427835" y="312600"/>
              <a:ext cx="150730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Insights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5883626" y="312600"/>
              <a:ext cx="1921652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Growth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70959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3204" y="2531128"/>
            <a:ext cx="7288383" cy="6769086"/>
          </a:xfrm>
          <a:custGeom>
            <a:avLst/>
            <a:gdLst/>
            <a:ahLst/>
            <a:cxnLst/>
            <a:rect r="r" b="b" t="t" l="l"/>
            <a:pathLst>
              <a:path h="6769086" w="7288383">
                <a:moveTo>
                  <a:pt x="0" y="0"/>
                </a:moveTo>
                <a:lnTo>
                  <a:pt x="7288383" y="0"/>
                </a:lnTo>
                <a:lnTo>
                  <a:pt x="7288383" y="6769086"/>
                </a:lnTo>
                <a:lnTo>
                  <a:pt x="0" y="67690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477770">
            <a:off x="-1241294" y="403791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38360" y="928189"/>
            <a:ext cx="2569035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59394" y="3894155"/>
            <a:ext cx="7899906" cy="494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25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project was divided into three levels of complexity to ensure a 360-degree view of the business:</a:t>
            </a:r>
          </a:p>
          <a:p>
            <a:pPr algn="l" marL="561339" indent="-280669" lvl="1">
              <a:lnSpc>
                <a:spcPts val="4419"/>
              </a:lnSpc>
              <a:buFont typeface="Arial"/>
              <a:buChar char="•"/>
            </a:pPr>
            <a:r>
              <a:rPr lang="en-US" b="true" sz="2599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Basic</a:t>
            </a:r>
            <a:r>
              <a:rPr lang="en-US" sz="25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General descriptive statistics (Total revenue, order volume).</a:t>
            </a:r>
          </a:p>
          <a:p>
            <a:pPr algn="l" marL="561339" indent="-280669" lvl="1">
              <a:lnSpc>
                <a:spcPts val="4419"/>
              </a:lnSpc>
              <a:buFont typeface="Arial"/>
              <a:buChar char="•"/>
            </a:pPr>
            <a:r>
              <a:rPr lang="en-US" b="true" sz="2599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Intermediate</a:t>
            </a:r>
            <a:r>
              <a:rPr lang="en-US" sz="25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Trend analysis and table joins (Hourly patterns, category performance).</a:t>
            </a:r>
          </a:p>
          <a:p>
            <a:pPr algn="l" marL="561339" indent="-280669" lvl="1">
              <a:lnSpc>
                <a:spcPts val="4419"/>
              </a:lnSpc>
              <a:buFont typeface="Arial"/>
              <a:buChar char="•"/>
            </a:pPr>
            <a:r>
              <a:rPr lang="en-US" b="true" sz="2599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Advanced</a:t>
            </a:r>
            <a:r>
              <a:rPr lang="en-US" sz="25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Deep-dive metrics (Percentage contributions and cumulative growth).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59394" y="2702578"/>
            <a:ext cx="7899906" cy="94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4"/>
              </a:lnSpc>
            </a:pPr>
            <a:r>
              <a:rPr lang="en-US" sz="74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ANALYTICAL APPROACH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275355" y="902740"/>
            <a:ext cx="6226825" cy="856217"/>
            <a:chOff x="0" y="0"/>
            <a:chExt cx="8302433" cy="114162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302433" cy="1141623"/>
              <a:chOff x="0" y="0"/>
              <a:chExt cx="1639987" cy="2255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639987" cy="225506"/>
              </a:xfrm>
              <a:custGeom>
                <a:avLst/>
                <a:gdLst/>
                <a:ahLst/>
                <a:cxnLst/>
                <a:rect r="r" b="b" t="t" l="l"/>
                <a:pathLst>
                  <a:path h="225506" w="1639987">
                    <a:moveTo>
                      <a:pt x="112753" y="0"/>
                    </a:moveTo>
                    <a:lnTo>
                      <a:pt x="1527234" y="0"/>
                    </a:lnTo>
                    <a:cubicBezTo>
                      <a:pt x="1589505" y="0"/>
                      <a:pt x="1639987" y="50481"/>
                      <a:pt x="1639987" y="112753"/>
                    </a:cubicBezTo>
                    <a:lnTo>
                      <a:pt x="1639987" y="112753"/>
                    </a:lnTo>
                    <a:cubicBezTo>
                      <a:pt x="1639987" y="175025"/>
                      <a:pt x="1589505" y="225506"/>
                      <a:pt x="1527234" y="225506"/>
                    </a:cubicBezTo>
                    <a:lnTo>
                      <a:pt x="112753" y="225506"/>
                    </a:lnTo>
                    <a:cubicBezTo>
                      <a:pt x="50481" y="225506"/>
                      <a:pt x="0" y="175025"/>
                      <a:pt x="0" y="112753"/>
                    </a:cubicBezTo>
                    <a:lnTo>
                      <a:pt x="0" y="112753"/>
                    </a:lnTo>
                    <a:cubicBezTo>
                      <a:pt x="0" y="50481"/>
                      <a:pt x="50481" y="0"/>
                      <a:pt x="112753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1639987" cy="282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99164" y="145833"/>
              <a:ext cx="2782946" cy="849956"/>
              <a:chOff x="0" y="0"/>
              <a:chExt cx="549718" cy="16789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49718" cy="167893"/>
              </a:xfrm>
              <a:custGeom>
                <a:avLst/>
                <a:gdLst/>
                <a:ahLst/>
                <a:cxnLst/>
                <a:rect r="r" b="b" t="t" l="l"/>
                <a:pathLst>
                  <a:path h="167893" w="549718">
                    <a:moveTo>
                      <a:pt x="83946" y="0"/>
                    </a:moveTo>
                    <a:lnTo>
                      <a:pt x="465771" y="0"/>
                    </a:lnTo>
                    <a:cubicBezTo>
                      <a:pt x="512134" y="0"/>
                      <a:pt x="549718" y="37584"/>
                      <a:pt x="549718" y="83946"/>
                    </a:cubicBezTo>
                    <a:lnTo>
                      <a:pt x="549718" y="83946"/>
                    </a:lnTo>
                    <a:cubicBezTo>
                      <a:pt x="549718" y="130309"/>
                      <a:pt x="512134" y="167893"/>
                      <a:pt x="465771" y="167893"/>
                    </a:cubicBezTo>
                    <a:lnTo>
                      <a:pt x="83946" y="167893"/>
                    </a:lnTo>
                    <a:cubicBezTo>
                      <a:pt x="37584" y="167893"/>
                      <a:pt x="0" y="130309"/>
                      <a:pt x="0" y="83946"/>
                    </a:cubicBezTo>
                    <a:lnTo>
                      <a:pt x="0" y="83946"/>
                    </a:lnTo>
                    <a:cubicBezTo>
                      <a:pt x="0" y="37584"/>
                      <a:pt x="37584" y="0"/>
                      <a:pt x="8394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549718" cy="2250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701923" y="312600"/>
              <a:ext cx="177742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Overview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765872" y="312600"/>
              <a:ext cx="150730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Insights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5883626" y="312600"/>
              <a:ext cx="1921652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340808"/>
                  </a:solidFill>
                  <a:latin typeface="Poppins"/>
                  <a:ea typeface="Poppins"/>
                  <a:cs typeface="Poppins"/>
                  <a:sym typeface="Poppins"/>
                </a:rPr>
                <a:t>Growth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67280" y="96604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425556" y="7852985"/>
            <a:ext cx="10731975" cy="10232884"/>
            <a:chOff x="0" y="0"/>
            <a:chExt cx="812800" cy="77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933481" y="8212523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160166" y="9095237"/>
            <a:ext cx="4037151" cy="3849403"/>
            <a:chOff x="0" y="0"/>
            <a:chExt cx="812800" cy="7750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2018932" y="9258300"/>
            <a:ext cx="3754682" cy="3523277"/>
          </a:xfrm>
          <a:custGeom>
            <a:avLst/>
            <a:gdLst/>
            <a:ahLst/>
            <a:cxnLst/>
            <a:rect r="r" b="b" t="t" l="l"/>
            <a:pathLst>
              <a:path h="3523277" w="3754682">
                <a:moveTo>
                  <a:pt x="0" y="0"/>
                </a:moveTo>
                <a:lnTo>
                  <a:pt x="3754682" y="0"/>
                </a:lnTo>
                <a:lnTo>
                  <a:pt x="3754682" y="3523277"/>
                </a:lnTo>
                <a:lnTo>
                  <a:pt x="0" y="35232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5" r="0" b="-128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477770">
            <a:off x="949103" y="9510469"/>
            <a:ext cx="1299113" cy="1252999"/>
          </a:xfrm>
          <a:custGeom>
            <a:avLst/>
            <a:gdLst/>
            <a:ahLst/>
            <a:cxnLst/>
            <a:rect r="r" b="b" t="t" l="l"/>
            <a:pathLst>
              <a:path h="1252999" w="1299113">
                <a:moveTo>
                  <a:pt x="0" y="0"/>
                </a:moveTo>
                <a:lnTo>
                  <a:pt x="1299113" y="0"/>
                </a:lnTo>
                <a:lnTo>
                  <a:pt x="1299113" y="1252999"/>
                </a:lnTo>
                <a:lnTo>
                  <a:pt x="0" y="1252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30" t="0" r="-83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009948" y="9833421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610358" y="8667129"/>
            <a:ext cx="1946225" cy="675295"/>
            <a:chOff x="0" y="0"/>
            <a:chExt cx="2594967" cy="900394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2594967" cy="900394"/>
              <a:chOff x="0" y="0"/>
              <a:chExt cx="649916" cy="22550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49916" cy="225506"/>
              </a:xfrm>
              <a:custGeom>
                <a:avLst/>
                <a:gdLst/>
                <a:ahLst/>
                <a:cxnLst/>
                <a:rect r="r" b="b" t="t" l="l"/>
                <a:pathLst>
                  <a:path h="225506" w="649916">
                    <a:moveTo>
                      <a:pt x="112753" y="0"/>
                    </a:moveTo>
                    <a:lnTo>
                      <a:pt x="537163" y="0"/>
                    </a:lnTo>
                    <a:cubicBezTo>
                      <a:pt x="567067" y="0"/>
                      <a:pt x="595746" y="11879"/>
                      <a:pt x="616891" y="33025"/>
                    </a:cubicBezTo>
                    <a:cubicBezTo>
                      <a:pt x="638036" y="54170"/>
                      <a:pt x="649916" y="82849"/>
                      <a:pt x="649916" y="112753"/>
                    </a:cubicBezTo>
                    <a:lnTo>
                      <a:pt x="649916" y="112753"/>
                    </a:lnTo>
                    <a:cubicBezTo>
                      <a:pt x="649916" y="175025"/>
                      <a:pt x="599434" y="225506"/>
                      <a:pt x="537163" y="225506"/>
                    </a:cubicBezTo>
                    <a:lnTo>
                      <a:pt x="112753" y="225506"/>
                    </a:lnTo>
                    <a:cubicBezTo>
                      <a:pt x="50481" y="225506"/>
                      <a:pt x="0" y="175025"/>
                      <a:pt x="0" y="112753"/>
                    </a:cubicBezTo>
                    <a:lnTo>
                      <a:pt x="0" y="112753"/>
                    </a:lnTo>
                    <a:cubicBezTo>
                      <a:pt x="0" y="50481"/>
                      <a:pt x="50481" y="0"/>
                      <a:pt x="112753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649916" cy="282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57080" y="115018"/>
              <a:ext cx="2194899" cy="670357"/>
              <a:chOff x="0" y="0"/>
              <a:chExt cx="549718" cy="16789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49718" cy="167893"/>
              </a:xfrm>
              <a:custGeom>
                <a:avLst/>
                <a:gdLst/>
                <a:ahLst/>
                <a:cxnLst/>
                <a:rect r="r" b="b" t="t" l="l"/>
                <a:pathLst>
                  <a:path h="167893" w="549718">
                    <a:moveTo>
                      <a:pt x="83946" y="0"/>
                    </a:moveTo>
                    <a:lnTo>
                      <a:pt x="465771" y="0"/>
                    </a:lnTo>
                    <a:cubicBezTo>
                      <a:pt x="512134" y="0"/>
                      <a:pt x="549718" y="37584"/>
                      <a:pt x="549718" y="83946"/>
                    </a:cubicBezTo>
                    <a:lnTo>
                      <a:pt x="549718" y="83946"/>
                    </a:lnTo>
                    <a:cubicBezTo>
                      <a:pt x="549718" y="130309"/>
                      <a:pt x="512134" y="167893"/>
                      <a:pt x="465771" y="167893"/>
                    </a:cubicBezTo>
                    <a:lnTo>
                      <a:pt x="83946" y="167893"/>
                    </a:lnTo>
                    <a:cubicBezTo>
                      <a:pt x="37584" y="167893"/>
                      <a:pt x="0" y="130309"/>
                      <a:pt x="0" y="83946"/>
                    </a:cubicBezTo>
                    <a:lnTo>
                      <a:pt x="0" y="83946"/>
                    </a:lnTo>
                    <a:cubicBezTo>
                      <a:pt x="0" y="37584"/>
                      <a:pt x="37584" y="0"/>
                      <a:pt x="8394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549718" cy="2250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553604" y="243996"/>
              <a:ext cx="1401851" cy="36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8"/>
                </a:lnSpc>
                <a:spcBef>
                  <a:spcPct val="0"/>
                </a:spcBef>
              </a:pPr>
              <a:r>
                <a:rPr lang="en-US" b="true" sz="1577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SCHEMA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154735" y="2421542"/>
            <a:ext cx="7517083" cy="5845422"/>
          </a:xfrm>
          <a:custGeom>
            <a:avLst/>
            <a:gdLst/>
            <a:ahLst/>
            <a:cxnLst/>
            <a:rect r="r" b="b" t="t" l="l"/>
            <a:pathLst>
              <a:path h="5845422" w="7517083">
                <a:moveTo>
                  <a:pt x="0" y="0"/>
                </a:moveTo>
                <a:lnTo>
                  <a:pt x="7517084" y="0"/>
                </a:lnTo>
                <a:lnTo>
                  <a:pt x="7517084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938360" y="928189"/>
            <a:ext cx="217185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29470" y="2406650"/>
            <a:ext cx="8137810" cy="605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25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analysis is based on a relational database containing four interconnected tables:</a:t>
            </a:r>
          </a:p>
          <a:p>
            <a:pPr algn="l" marL="561337" indent="-280669" lvl="1">
              <a:lnSpc>
                <a:spcPts val="4419"/>
              </a:lnSpc>
              <a:buFont typeface="Arial"/>
              <a:buChar char="•"/>
            </a:pPr>
            <a:r>
              <a:rPr lang="en-US" b="true" sz="2599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orders</a:t>
            </a:r>
            <a:r>
              <a:rPr lang="en-US" sz="25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Records the Date and Time of every transaction.</a:t>
            </a:r>
          </a:p>
          <a:p>
            <a:pPr algn="l" marL="561337" indent="-280669" lvl="1">
              <a:lnSpc>
                <a:spcPts val="4419"/>
              </a:lnSpc>
              <a:buFont typeface="Arial"/>
              <a:buChar char="•"/>
            </a:pPr>
            <a:r>
              <a:rPr lang="en-US" b="true" sz="2599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order_Details</a:t>
            </a:r>
            <a:r>
              <a:rPr lang="en-US" sz="25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Contains the quantity and specific pizzas associated with each order ID.</a:t>
            </a:r>
          </a:p>
          <a:p>
            <a:pPr algn="l" marL="561337" indent="-280669" lvl="1">
              <a:lnSpc>
                <a:spcPts val="4419"/>
              </a:lnSpc>
              <a:buFont typeface="Arial"/>
              <a:buChar char="•"/>
            </a:pPr>
            <a:r>
              <a:rPr lang="en-US" b="true" sz="2599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pizzas</a:t>
            </a:r>
            <a:r>
              <a:rPr lang="en-US" sz="25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Stores the size and price for every pizza variant.</a:t>
            </a:r>
          </a:p>
          <a:p>
            <a:pPr algn="l" marL="561337" indent="-280669" lvl="1">
              <a:lnSpc>
                <a:spcPts val="4419"/>
              </a:lnSpc>
              <a:buFont typeface="Arial"/>
              <a:buChar char="•"/>
            </a:pPr>
            <a:r>
              <a:rPr lang="en-US" b="true" sz="2599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pizza_Types</a:t>
            </a:r>
            <a:r>
              <a:rPr lang="en-US" sz="25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Includes descriptive metadata like Category (Veggie, Classic, etc.) and Ingredients.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29470" y="847880"/>
            <a:ext cx="6165739" cy="128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9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DATA</a:t>
            </a:r>
            <a:r>
              <a:rPr lang="en-US" sz="9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8333" y="967149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5012" y="7372489"/>
            <a:ext cx="5654686" cy="5489745"/>
            <a:chOff x="0" y="0"/>
            <a:chExt cx="7539581" cy="731966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539581" cy="7319660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16143" y="982055"/>
              <a:ext cx="5707296" cy="5355550"/>
            </a:xfrm>
            <a:custGeom>
              <a:avLst/>
              <a:gdLst/>
              <a:ahLst/>
              <a:cxnLst/>
              <a:rect r="r" b="b" t="t" l="l"/>
              <a:pathLst>
                <a:path h="5355550" w="5707296">
                  <a:moveTo>
                    <a:pt x="0" y="0"/>
                  </a:moveTo>
                  <a:lnTo>
                    <a:pt x="5707295" y="0"/>
                  </a:lnTo>
                  <a:lnTo>
                    <a:pt x="5707295" y="5355550"/>
                  </a:lnTo>
                  <a:lnTo>
                    <a:pt x="0" y="5355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660788" y="4508900"/>
            <a:ext cx="10018418" cy="3021075"/>
          </a:xfrm>
          <a:custGeom>
            <a:avLst/>
            <a:gdLst/>
            <a:ahLst/>
            <a:cxnLst/>
            <a:rect r="r" b="b" t="t" l="l"/>
            <a:pathLst>
              <a:path h="3021075" w="10018418">
                <a:moveTo>
                  <a:pt x="0" y="0"/>
                </a:moveTo>
                <a:lnTo>
                  <a:pt x="10018418" y="0"/>
                </a:lnTo>
                <a:lnTo>
                  <a:pt x="10018418" y="3021075"/>
                </a:lnTo>
                <a:lnTo>
                  <a:pt x="0" y="30210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68333" y="5404658"/>
            <a:ext cx="3821252" cy="1967830"/>
          </a:xfrm>
          <a:custGeom>
            <a:avLst/>
            <a:gdLst/>
            <a:ahLst/>
            <a:cxnLst/>
            <a:rect r="r" b="b" t="t" l="l"/>
            <a:pathLst>
              <a:path h="1967830" w="3821252">
                <a:moveTo>
                  <a:pt x="0" y="0"/>
                </a:moveTo>
                <a:lnTo>
                  <a:pt x="3821252" y="0"/>
                </a:lnTo>
                <a:lnTo>
                  <a:pt x="3821252" y="1967831"/>
                </a:lnTo>
                <a:lnTo>
                  <a:pt x="0" y="19678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38360" y="928189"/>
            <a:ext cx="223938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72673" y="3711320"/>
            <a:ext cx="2205337" cy="578938"/>
            <a:chOff x="0" y="0"/>
            <a:chExt cx="2940450" cy="77191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59383" y="2231136"/>
            <a:ext cx="16641368" cy="116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Retr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eve the total 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nu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mbe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 of ord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rs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pl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ced.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12512347" y="4508900"/>
            <a:ext cx="2205337" cy="578938"/>
            <a:chOff x="0" y="0"/>
            <a:chExt cx="2940450" cy="771917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8333" y="967149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5012" y="7372489"/>
            <a:ext cx="5654686" cy="5489745"/>
            <a:chOff x="0" y="0"/>
            <a:chExt cx="7539581" cy="731966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539581" cy="7319660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16143" y="982055"/>
              <a:ext cx="5707296" cy="5355550"/>
            </a:xfrm>
            <a:custGeom>
              <a:avLst/>
              <a:gdLst/>
              <a:ahLst/>
              <a:cxnLst/>
              <a:rect r="r" b="b" t="t" l="l"/>
              <a:pathLst>
                <a:path h="5355550" w="5707296">
                  <a:moveTo>
                    <a:pt x="0" y="0"/>
                  </a:moveTo>
                  <a:lnTo>
                    <a:pt x="5707295" y="0"/>
                  </a:lnTo>
                  <a:lnTo>
                    <a:pt x="5707295" y="5355550"/>
                  </a:lnTo>
                  <a:lnTo>
                    <a:pt x="0" y="5355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72673" y="3711320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046472" y="4854031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72673" y="5099883"/>
            <a:ext cx="10783219" cy="3054689"/>
          </a:xfrm>
          <a:custGeom>
            <a:avLst/>
            <a:gdLst/>
            <a:ahLst/>
            <a:cxnLst/>
            <a:rect r="r" b="b" t="t" l="l"/>
            <a:pathLst>
              <a:path h="3054689" w="10783219">
                <a:moveTo>
                  <a:pt x="0" y="0"/>
                </a:moveTo>
                <a:lnTo>
                  <a:pt x="10783219" y="0"/>
                </a:lnTo>
                <a:lnTo>
                  <a:pt x="10783219" y="3054689"/>
                </a:lnTo>
                <a:lnTo>
                  <a:pt x="0" y="3054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46472" y="6375370"/>
            <a:ext cx="3198564" cy="1779201"/>
          </a:xfrm>
          <a:custGeom>
            <a:avLst/>
            <a:gdLst/>
            <a:ahLst/>
            <a:cxnLst/>
            <a:rect r="r" b="b" t="t" l="l"/>
            <a:pathLst>
              <a:path h="1779201" w="3198564">
                <a:moveTo>
                  <a:pt x="0" y="0"/>
                </a:moveTo>
                <a:lnTo>
                  <a:pt x="3198564" y="0"/>
                </a:lnTo>
                <a:lnTo>
                  <a:pt x="3198564" y="1779202"/>
                </a:lnTo>
                <a:lnTo>
                  <a:pt x="0" y="17792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21687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126361"/>
            <a:ext cx="1664136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Calculat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e the total 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reve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nue 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gene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ed fr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om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izz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a sale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8333" y="967149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-1573946" y="8576937"/>
            <a:ext cx="3658686" cy="3471179"/>
          </a:xfrm>
          <a:custGeom>
            <a:avLst/>
            <a:gdLst/>
            <a:ahLst/>
            <a:cxnLst/>
            <a:rect r="r" b="b" t="t" l="l"/>
            <a:pathLst>
              <a:path h="3471179" w="3658686">
                <a:moveTo>
                  <a:pt x="0" y="0"/>
                </a:moveTo>
                <a:lnTo>
                  <a:pt x="3658686" y="0"/>
                </a:lnTo>
                <a:lnTo>
                  <a:pt x="3658686" y="3471178"/>
                </a:lnTo>
                <a:lnTo>
                  <a:pt x="0" y="3471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5012" y="7372489"/>
            <a:ext cx="5654686" cy="5489745"/>
            <a:chOff x="0" y="0"/>
            <a:chExt cx="7539581" cy="731966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539581" cy="7319660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16143" y="982055"/>
              <a:ext cx="5707296" cy="5355550"/>
            </a:xfrm>
            <a:custGeom>
              <a:avLst/>
              <a:gdLst/>
              <a:ahLst/>
              <a:cxnLst/>
              <a:rect r="r" b="b" t="t" l="l"/>
              <a:pathLst>
                <a:path h="5355550" w="5707296">
                  <a:moveTo>
                    <a:pt x="0" y="0"/>
                  </a:moveTo>
                  <a:lnTo>
                    <a:pt x="5707295" y="0"/>
                  </a:lnTo>
                  <a:lnTo>
                    <a:pt x="5707295" y="5355550"/>
                  </a:lnTo>
                  <a:lnTo>
                    <a:pt x="0" y="5355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68333" y="4517088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68022" y="8277213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35750" y="2240624"/>
            <a:ext cx="9502852" cy="5131864"/>
          </a:xfrm>
          <a:custGeom>
            <a:avLst/>
            <a:gdLst/>
            <a:ahLst/>
            <a:cxnLst/>
            <a:rect r="r" b="b" t="t" l="l"/>
            <a:pathLst>
              <a:path h="5131864" w="9502852">
                <a:moveTo>
                  <a:pt x="0" y="0"/>
                </a:moveTo>
                <a:lnTo>
                  <a:pt x="9502852" y="0"/>
                </a:lnTo>
                <a:lnTo>
                  <a:pt x="9502852" y="5131865"/>
                </a:lnTo>
                <a:lnTo>
                  <a:pt x="0" y="513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715055" y="7826910"/>
            <a:ext cx="11520729" cy="1215490"/>
          </a:xfrm>
          <a:custGeom>
            <a:avLst/>
            <a:gdLst/>
            <a:ahLst/>
            <a:cxnLst/>
            <a:rect r="r" b="b" t="t" l="l"/>
            <a:pathLst>
              <a:path h="1215490" w="11520729">
                <a:moveTo>
                  <a:pt x="0" y="0"/>
                </a:moveTo>
                <a:lnTo>
                  <a:pt x="11520729" y="0"/>
                </a:lnTo>
                <a:lnTo>
                  <a:pt x="11520729" y="1215490"/>
                </a:lnTo>
                <a:lnTo>
                  <a:pt x="0" y="12154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19436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22230" y="1007900"/>
            <a:ext cx="1243707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Id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entify the hig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st-p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riced pizza.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8333" y="9897047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-1573946" y="8576937"/>
            <a:ext cx="3658686" cy="3471179"/>
          </a:xfrm>
          <a:custGeom>
            <a:avLst/>
            <a:gdLst/>
            <a:ahLst/>
            <a:cxnLst/>
            <a:rect r="r" b="b" t="t" l="l"/>
            <a:pathLst>
              <a:path h="3471179" w="3658686">
                <a:moveTo>
                  <a:pt x="0" y="0"/>
                </a:moveTo>
                <a:lnTo>
                  <a:pt x="3658686" y="0"/>
                </a:lnTo>
                <a:lnTo>
                  <a:pt x="3658686" y="3471178"/>
                </a:lnTo>
                <a:lnTo>
                  <a:pt x="0" y="3471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5012" y="7372489"/>
            <a:ext cx="5654686" cy="5489745"/>
            <a:chOff x="0" y="0"/>
            <a:chExt cx="7539581" cy="731966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539581" cy="7319660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16143" y="982055"/>
              <a:ext cx="5707296" cy="5355550"/>
            </a:xfrm>
            <a:custGeom>
              <a:avLst/>
              <a:gdLst/>
              <a:ahLst/>
              <a:cxnLst/>
              <a:rect r="r" b="b" t="t" l="l"/>
              <a:pathLst>
                <a:path h="5355550" w="5707296">
                  <a:moveTo>
                    <a:pt x="0" y="0"/>
                  </a:moveTo>
                  <a:lnTo>
                    <a:pt x="5707295" y="0"/>
                  </a:lnTo>
                  <a:lnTo>
                    <a:pt x="5707295" y="5355550"/>
                  </a:lnTo>
                  <a:lnTo>
                    <a:pt x="0" y="5355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593008" y="4503465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194772" y="8145186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54735" y="2641341"/>
            <a:ext cx="11176533" cy="4303186"/>
          </a:xfrm>
          <a:custGeom>
            <a:avLst/>
            <a:gdLst/>
            <a:ahLst/>
            <a:cxnLst/>
            <a:rect r="r" b="b" t="t" l="l"/>
            <a:pathLst>
              <a:path h="4303186" w="11176533">
                <a:moveTo>
                  <a:pt x="0" y="0"/>
                </a:moveTo>
                <a:lnTo>
                  <a:pt x="11176534" y="0"/>
                </a:lnTo>
                <a:lnTo>
                  <a:pt x="11176534" y="4303185"/>
                </a:lnTo>
                <a:lnTo>
                  <a:pt x="0" y="43031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188361" y="7641139"/>
            <a:ext cx="4142907" cy="1851086"/>
          </a:xfrm>
          <a:custGeom>
            <a:avLst/>
            <a:gdLst/>
            <a:ahLst/>
            <a:cxnLst/>
            <a:rect r="r" b="b" t="t" l="l"/>
            <a:pathLst>
              <a:path h="1851086" w="4142907">
                <a:moveTo>
                  <a:pt x="0" y="0"/>
                </a:moveTo>
                <a:lnTo>
                  <a:pt x="4142908" y="0"/>
                </a:lnTo>
                <a:lnTo>
                  <a:pt x="4142908" y="1851086"/>
                </a:lnTo>
                <a:lnTo>
                  <a:pt x="0" y="18510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46448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32950" y="1204602"/>
            <a:ext cx="16641368" cy="116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Id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entify the most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common pizza size ordered.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5419" y="-425764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0374" y="986018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-1145850" y="8845405"/>
            <a:ext cx="2914077" cy="2764731"/>
          </a:xfrm>
          <a:custGeom>
            <a:avLst/>
            <a:gdLst/>
            <a:ahLst/>
            <a:cxnLst/>
            <a:rect r="r" b="b" t="t" l="l"/>
            <a:pathLst>
              <a:path h="2764731" w="2914077">
                <a:moveTo>
                  <a:pt x="0" y="0"/>
                </a:moveTo>
                <a:lnTo>
                  <a:pt x="2914077" y="0"/>
                </a:lnTo>
                <a:lnTo>
                  <a:pt x="2914077" y="2764731"/>
                </a:lnTo>
                <a:lnTo>
                  <a:pt x="0" y="27647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55012" y="7372489"/>
            <a:ext cx="5654686" cy="5489745"/>
            <a:chOff x="0" y="0"/>
            <a:chExt cx="7539581" cy="731966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539581" cy="7319660"/>
              <a:chOff x="0" y="0"/>
              <a:chExt cx="83722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3722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37221">
                    <a:moveTo>
                      <a:pt x="418610" y="0"/>
                    </a:moveTo>
                    <a:cubicBezTo>
                      <a:pt x="187418" y="0"/>
                      <a:pt x="0" y="181951"/>
                      <a:pt x="0" y="406400"/>
                    </a:cubicBezTo>
                    <a:cubicBezTo>
                      <a:pt x="0" y="630849"/>
                      <a:pt x="187418" y="812800"/>
                      <a:pt x="418610" y="812800"/>
                    </a:cubicBezTo>
                    <a:cubicBezTo>
                      <a:pt x="649802" y="812800"/>
                      <a:pt x="837221" y="630849"/>
                      <a:pt x="837221" y="406400"/>
                    </a:cubicBezTo>
                    <a:cubicBezTo>
                      <a:pt x="837221" y="181951"/>
                      <a:pt x="649802" y="0"/>
                      <a:pt x="418610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8489" y="19050"/>
                <a:ext cx="68024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16143" y="982055"/>
              <a:ext cx="5707296" cy="5355550"/>
            </a:xfrm>
            <a:custGeom>
              <a:avLst/>
              <a:gdLst/>
              <a:ahLst/>
              <a:cxnLst/>
              <a:rect r="r" b="b" t="t" l="l"/>
              <a:pathLst>
                <a:path h="5355550" w="5707296">
                  <a:moveTo>
                    <a:pt x="0" y="0"/>
                  </a:moveTo>
                  <a:lnTo>
                    <a:pt x="5707295" y="0"/>
                  </a:lnTo>
                  <a:lnTo>
                    <a:pt x="5707295" y="5355550"/>
                  </a:lnTo>
                  <a:lnTo>
                    <a:pt x="0" y="5355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85" r="0" b="-128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45243" y="3545676"/>
            <a:ext cx="2205337" cy="578938"/>
            <a:chOff x="0" y="0"/>
            <a:chExt cx="2940450" cy="7719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6611" y="89503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Query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574429" y="3545676"/>
            <a:ext cx="2205337" cy="578938"/>
            <a:chOff x="0" y="0"/>
            <a:chExt cx="2940450" cy="7719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940450" cy="771917"/>
              <a:chOff x="0" y="0"/>
              <a:chExt cx="580830" cy="15247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0830" cy="152477"/>
              </a:xfrm>
              <a:custGeom>
                <a:avLst/>
                <a:gdLst/>
                <a:ahLst/>
                <a:cxnLst/>
                <a:rect r="r" b="b" t="t" l="l"/>
                <a:pathLst>
                  <a:path h="152477" w="580830">
                    <a:moveTo>
                      <a:pt x="76239" y="0"/>
                    </a:moveTo>
                    <a:lnTo>
                      <a:pt x="504591" y="0"/>
                    </a:lnTo>
                    <a:cubicBezTo>
                      <a:pt x="524811" y="0"/>
                      <a:pt x="544202" y="8032"/>
                      <a:pt x="558500" y="22330"/>
                    </a:cubicBezTo>
                    <a:cubicBezTo>
                      <a:pt x="572797" y="36627"/>
                      <a:pt x="580830" y="56019"/>
                      <a:pt x="580830" y="76239"/>
                    </a:cubicBezTo>
                    <a:lnTo>
                      <a:pt x="580830" y="76239"/>
                    </a:lnTo>
                    <a:cubicBezTo>
                      <a:pt x="580830" y="118344"/>
                      <a:pt x="546696" y="152477"/>
                      <a:pt x="504591" y="152477"/>
                    </a:cubicBezTo>
                    <a:lnTo>
                      <a:pt x="76239" y="152477"/>
                    </a:lnTo>
                    <a:cubicBezTo>
                      <a:pt x="34133" y="152477"/>
                      <a:pt x="0" y="118344"/>
                      <a:pt x="0" y="76239"/>
                    </a:cubicBezTo>
                    <a:lnTo>
                      <a:pt x="0" y="76239"/>
                    </a:lnTo>
                    <a:cubicBezTo>
                      <a:pt x="0" y="34133"/>
                      <a:pt x="34133" y="0"/>
                      <a:pt x="76239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0830" cy="209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6611" y="89459"/>
              <a:ext cx="1327228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34080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574429" y="4390213"/>
            <a:ext cx="4885428" cy="2770595"/>
          </a:xfrm>
          <a:custGeom>
            <a:avLst/>
            <a:gdLst/>
            <a:ahLst/>
            <a:cxnLst/>
            <a:rect r="r" b="b" t="t" l="l"/>
            <a:pathLst>
              <a:path h="2770595" w="4885428">
                <a:moveTo>
                  <a:pt x="0" y="0"/>
                </a:moveTo>
                <a:lnTo>
                  <a:pt x="4885428" y="0"/>
                </a:lnTo>
                <a:lnTo>
                  <a:pt x="4885428" y="2770595"/>
                </a:lnTo>
                <a:lnTo>
                  <a:pt x="0" y="2770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5243" y="4390213"/>
            <a:ext cx="10066214" cy="4868087"/>
          </a:xfrm>
          <a:custGeom>
            <a:avLst/>
            <a:gdLst/>
            <a:ahLst/>
            <a:cxnLst/>
            <a:rect r="r" b="b" t="t" l="l"/>
            <a:pathLst>
              <a:path h="4868087" w="10066214">
                <a:moveTo>
                  <a:pt x="0" y="0"/>
                </a:moveTo>
                <a:lnTo>
                  <a:pt x="10066214" y="0"/>
                </a:lnTo>
                <a:lnTo>
                  <a:pt x="10066214" y="4868087"/>
                </a:lnTo>
                <a:lnTo>
                  <a:pt x="0" y="48680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28189"/>
            <a:ext cx="2216871" cy="47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6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126361"/>
            <a:ext cx="16641368" cy="17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List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 the top 5 most or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ered pizza types along 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with their quantities.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DAG_9s_qSMk</dc:identifier>
  <dcterms:modified xsi:type="dcterms:W3CDTF">2011-08-01T06:04:30Z</dcterms:modified>
  <cp:revision>1</cp:revision>
  <dc:title>Brown Yellow Modern Bold Pizza Restaurant Presentation</dc:title>
</cp:coreProperties>
</file>